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213b4f56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213b4f56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e4e9bf9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e4e9bf9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b799803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b799803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b799803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b799803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b7998035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b7998035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3cef763f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3cef763f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cef763f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cef763f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3cef763f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3cef763f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3cef763f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3cef763f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3cef763f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3cef763f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3cef763f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3cef763f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c3d3e99b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c3d3e99b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3cef763f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3cef763f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b799803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b799803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3cef763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3cef763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3cef763f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3cef763f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b7998035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b7998035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b7998035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b7998035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b7998035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b7998035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b7998035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b7998035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b7998035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b7998035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3cef763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3cef763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213b4f56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213b4f56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3cef763f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3cef763f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213b4f56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213b4f56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cef763f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cef763f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3cef763f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3cef763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3cef763f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3cef763f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52b2850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52b2850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e4e9bf97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e4e9bf9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e4e9bf97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e4e9bf97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e4e9bf9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e4e9bf9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e4e9bf97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e4e9bf97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213b4f56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213b4f56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e4e9bf97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e4e9bf97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e4e9bf97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e4e9bf97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e4e9bf9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e4e9bf9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0a5ceac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0a5ceac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e4e9bf97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e4e9bf97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0a5ceacd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0a5ceacd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0a5ceacd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0a5ceacd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c3d3e99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c3d3e99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3cef763f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3cef763f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0a5ceacd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0a5ceacd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213b4f56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213b4f5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3cef763f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3cef763f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3cef763f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3cef763f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3cef763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3cef763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3cef763f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3cef763f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a5ceac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a5ceac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3cef763f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a3cef763f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3cef763f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3cef763f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ceadf3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ceadf3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4ceadf34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4ceadf34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4ceadf3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4ceadf3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213b4f56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213b4f56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3cef763f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3cef763f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3cef763f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3cef763f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0a5ceac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0a5ceac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0a5ceacd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0a5ceacd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3cef763f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3cef763f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3cef763f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3cef763f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3cef763f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3cef763f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213b4f56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213b4f56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3cef763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3cef763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kaggle.com/stephanerappeneau/350-000-movies-from-themoviedborg" TargetMode="External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kaggle.com/stephanerappeneau/350-000-movies-from-themoviedborg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it.ly/ml-practico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Relationship Id="rId4" Type="http://schemas.openxmlformats.org/officeDocument/2006/relationships/hyperlink" Target="https://lilianweng.github.io/lil-log/2017/10/15/learning-word-embedding.html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Relationship Id="rId4" Type="http://schemas.openxmlformats.org/officeDocument/2006/relationships/hyperlink" Target="https://lilianweng.github.io/lil-log/2017/10/15/learning-word-embedding.html" TargetMode="External"/><Relationship Id="rId5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lilianweng.github.io/lil-log/2017/10/15/learning-word-embedding.html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lilianweng.github.io/lil-log/2017/10/15/learning-word-embedding.html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docs.google.com/document/d/1Ly3Q0bl0VnCTyGfJNGINGkuciz9mEA-M6_HtIK9gQwU/edi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Práctico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Pablo Zivic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@ideasrapidas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qué momento del proyecto “tiene sentido”?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 el problema que queremos resolver nos obliga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modelado bayesiano para forecasting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 el proyecto está en un cierto grado de madurez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Ya se probaron los modelos más sencillos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 resto de las partes de la arquitectura están relativamente robustas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Tenemos una forma clara de evaluar los modelos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pull vs Technology push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Vamos a ver técnicas para incorporar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comportamientos nuevos al modelo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datos nuevos al modelo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 el contexto del curso tiene sentido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 el contexto del problema que queremos resolver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 pensar </a:t>
            </a:r>
            <a:r>
              <a:rPr lang="en"/>
              <a:t>🤔</a:t>
            </a:r>
            <a:r>
              <a:rPr lang="en"/>
              <a:t>: en qué casos tendría sentido?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Recall our business case</a:t>
            </a:r>
            <a:endParaRPr sz="2000"/>
          </a:p>
        </p:txBody>
      </p:sp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90% del trabajo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525" y="1602965"/>
            <a:ext cx="5131776" cy="266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¿Como se va a ver el data product que construyamos?</a:t>
            </a:r>
            <a:endParaRPr sz="2500"/>
          </a:p>
        </p:txBody>
      </p:sp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90% del trabajo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90% del trabajo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684" y="0"/>
            <a:ext cx="6962964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90% del trabajo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¿Como se va a ver el data product que construyamos?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463675"/>
            <a:ext cx="8520600" cy="31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 equipo de la productora realiza un brainstorming sobre la película y piensa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Summary, titulo?, generos, alguna persona de crew (actores, sonido, musica, etc)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Toman el output de la sesión de brainstorming y lo ingresan al sistema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Utilizan el sistema para refinar sus ideas para disminuir riesgos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90% del trabajo</a:t>
            </a:r>
            <a:br>
              <a:rPr lang="en"/>
            </a:br>
            <a:r>
              <a:rPr lang="en" sz="1700">
                <a:solidFill>
                  <a:schemeClr val="dk2"/>
                </a:solidFill>
              </a:rPr>
              <a:t>Caso de uso algorítmico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340000"/>
            <a:ext cx="8520600" cy="32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Modelo para el costo, revenue y estrellas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Nuestro sistema recibe una propuesta de película (feature vector)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Nuestro sistema recibe restricciones (e.g. budget)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 eso busca alternativas que puedan generar movimiento en los indicadores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90% del trabajo</a:t>
            </a:r>
            <a:br>
              <a:rPr lang="en"/>
            </a:br>
            <a:r>
              <a:rPr lang="en" sz="1700">
                <a:solidFill>
                  <a:schemeClr val="dk2"/>
                </a:solidFill>
              </a:rPr>
              <a:t>Caso de uso algorítmico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1340000"/>
            <a:ext cx="8520600" cy="32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Modelo para el </a:t>
            </a:r>
            <a:r>
              <a:rPr lang="en" strike="sngStrike"/>
              <a:t>costo, revenue</a:t>
            </a:r>
            <a:r>
              <a:rPr lang="en"/>
              <a:t> y </a:t>
            </a:r>
            <a:r>
              <a:rPr b="1" lang="en"/>
              <a:t>estrellas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Nuestro sistema recibe una propuesta de película (feature vector)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Nuestro sistema recibe restricciones (e.g. budget)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 eso busca alternativas que puedan generar movimiento en los indicadores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diferencia entre estos dos?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a distribución d</a:t>
            </a:r>
            <a:r>
              <a:rPr lang="en"/>
              <a:t>e nuestro test set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 datos que va a procesar el modelo en producción</a:t>
            </a:r>
            <a:endParaRPr/>
          </a:p>
        </p:txBody>
      </p:sp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[Apartado] test vs production distribution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3875" y="2349850"/>
            <a:ext cx="91101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Machine Learning Práctico 2020 | Clase 3</a:t>
            </a:r>
            <a:endParaRPr sz="27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20850"/>
            <a:ext cx="3961553" cy="167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375" y="2991850"/>
            <a:ext cx="2903283" cy="204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375" y="171750"/>
            <a:ext cx="3205171" cy="20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1388" y="2991850"/>
            <a:ext cx="3067562" cy="20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90% del trabajo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Tenemos que predecir ratings que van de 1 a 10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Sabemos que el proceso en el que se generan tiene su sesgo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Cómo lo modelamos?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Qué métrica usamos de éxito?</a:t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267" y="2851625"/>
            <a:ext cx="2823001" cy="197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180425"/>
            <a:ext cx="442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Literatura: Root Mean Squared Error</a:t>
            </a: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metricas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311700" y="1180425"/>
            <a:ext cx="442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Literatura: Root Mean Squared Error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our business case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Costo de falso positivo: </a:t>
            </a:r>
            <a:br>
              <a:rPr lang="en"/>
            </a:br>
            <a:r>
              <a:rPr lang="en"/>
              <a:t>El modelo determina que una película va a </a:t>
            </a:r>
            <a:r>
              <a:rPr b="1" lang="en"/>
              <a:t>buena</a:t>
            </a:r>
            <a:r>
              <a:rPr lang="en"/>
              <a:t> (positivo) y resulta ser mala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Costo de falso negativo: </a:t>
            </a:r>
            <a:br>
              <a:rPr lang="en"/>
            </a:br>
            <a:r>
              <a:rPr lang="en"/>
              <a:t>El modelo determina que una película va a ser </a:t>
            </a:r>
            <a:r>
              <a:rPr b="1" lang="en"/>
              <a:t>mala </a:t>
            </a:r>
            <a:r>
              <a:rPr lang="en"/>
              <a:t>(negativo) y resulta ser buena</a:t>
            </a:r>
            <a:endParaRPr/>
          </a:p>
        </p:txBody>
      </p:sp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metricas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Roc AUC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 orden es bueno?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medio absoluto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 cuanto erra las estrellas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Porcentaje de veces que </a:t>
            </a:r>
            <a:r>
              <a:rPr lang="en"/>
              <a:t>sobreestima</a:t>
            </a:r>
            <a:r>
              <a:rPr lang="en"/>
              <a:t> por más de </a:t>
            </a:r>
            <a:r>
              <a:rPr lang="en"/>
              <a:t>1 estrella?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 mueve a una película de decil en la distribución?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Otras?</a:t>
            </a:r>
            <a:endParaRPr/>
          </a:p>
        </p:txBody>
      </p:sp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alternativas de metricas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target variable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180425"/>
            <a:ext cx="833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Qué proxy de éxito tenemos en nuestros datos?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Rating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Numero de votes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Alguno más?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Hay más datos</a:t>
            </a:r>
            <a:r>
              <a:rPr lang="en"/>
              <a:t>?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311700" y="1180425"/>
            <a:ext cx="833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Qué proxy de éxito tenemos en nuestros datos?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Rating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Numero de votes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Alguno mas?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Hay mas datos?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https://www.kaggle.com/stephanerappeneau/350-000-movies-from-themoviedborg</a:t>
            </a:r>
            <a:br>
              <a:rPr lang="en"/>
            </a:br>
            <a:endParaRPr/>
          </a:p>
        </p:txBody>
      </p:sp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target variable</a:t>
            </a:r>
            <a:endParaRPr/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696" y="3060726"/>
            <a:ext cx="4482126" cy="27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 txBox="1"/>
          <p:nvPr/>
        </p:nvSpPr>
        <p:spPr>
          <a:xfrm>
            <a:off x="6099225" y="346850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😱</a:t>
            </a:r>
            <a:endParaRPr sz="5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180425"/>
            <a:ext cx="833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Qué proxy de éxito tenemos en nuestros datos?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Rating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Numero de votes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Alguno mas?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Hay mas datos?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https://www.kaggle.com/stephanerappeneau/350-000-movies-from-themoviedborg</a:t>
            </a:r>
            <a:br>
              <a:rPr lang="en"/>
            </a:br>
            <a:endParaRPr/>
          </a:p>
        </p:txBody>
      </p:sp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target variable</a:t>
            </a: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8771" y="3085776"/>
            <a:ext cx="4482126" cy="27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/>
          <p:nvPr/>
        </p:nvSpPr>
        <p:spPr>
          <a:xfrm>
            <a:off x="6088925" y="340077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😱</a:t>
            </a:r>
            <a:endParaRPr sz="5000"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15811"/>
            <a:ext cx="9143998" cy="2816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</a:t>
            </a:r>
            <a:r>
              <a:rPr lang="en"/>
              <a:t>Trade offs</a:t>
            </a:r>
            <a:endParaRPr/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Modelado preciso del fenómeno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Calidad del target variable como proxy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Capacidad de ajustar modelos de diversas familias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Cómo se relaciona con el problema que queremos resolver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Cuán fácil va a ser sumar a alguien al proyecto en el futuro?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 ideas: </a:t>
            </a:r>
            <a:br>
              <a:rPr lang="en"/>
            </a:br>
            <a:r>
              <a:rPr lang="en" sz="1800">
                <a:solidFill>
                  <a:schemeClr val="dk2"/>
                </a:solidFill>
              </a:rPr>
              <a:t>Regresión lineal de rating? de número de votos?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 ideas: </a:t>
            </a:r>
            <a:br>
              <a:rPr lang="en"/>
            </a:br>
            <a:r>
              <a:rPr lang="en" sz="1800">
                <a:solidFill>
                  <a:schemeClr val="dk2"/>
                </a:solidFill>
              </a:rPr>
              <a:t>Regresión logística de rating llevado a [0, 1]?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Anuncios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Respecto a DirectorFeatures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Recuerden completar la </a:t>
            </a:r>
            <a:r>
              <a:rPr lang="en"/>
              <a:t>evaluación</a:t>
            </a:r>
            <a:r>
              <a:rPr lang="en"/>
              <a:t> de esta clase ^J^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Todo en </a:t>
            </a:r>
            <a:r>
              <a:rPr lang="en" u="sng">
                <a:solidFill>
                  <a:schemeClr val="hlink"/>
                </a:solidFill>
                <a:hlinkClick r:id="rId3"/>
              </a:rPr>
              <a:t>bit.ly/ml-practico</a:t>
            </a:r>
            <a:r>
              <a:rPr lang="en"/>
              <a:t>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 ideas: </a:t>
            </a:r>
            <a:br>
              <a:rPr lang="en"/>
            </a:br>
            <a:r>
              <a:rPr lang="en" sz="1800">
                <a:solidFill>
                  <a:schemeClr val="dk2"/>
                </a:solidFill>
              </a:rPr>
              <a:t>Regresión ordinal?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520" y="1099450"/>
            <a:ext cx="5220952" cy="23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 ideas: </a:t>
            </a:r>
            <a:br>
              <a:rPr lang="en"/>
            </a:br>
            <a:r>
              <a:rPr lang="en" sz="1800">
                <a:solidFill>
                  <a:schemeClr val="dk2"/>
                </a:solidFill>
              </a:rPr>
              <a:t>Regresión ordinal?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649" y="1394125"/>
            <a:ext cx="6840348" cy="33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 ideas: </a:t>
            </a:r>
            <a:br>
              <a:rPr lang="en"/>
            </a:br>
            <a:r>
              <a:rPr lang="en" sz="1800">
                <a:solidFill>
                  <a:schemeClr val="dk2"/>
                </a:solidFill>
              </a:rPr>
              <a:t>Inverse logit + regresion lineal con ratings?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 ideas: </a:t>
            </a:r>
            <a:br>
              <a:rPr lang="en"/>
            </a:br>
            <a:r>
              <a:rPr lang="en" sz="1800">
                <a:solidFill>
                  <a:schemeClr val="dk2"/>
                </a:solidFill>
              </a:rPr>
              <a:t>Custom model con pytorch?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875" y="1195350"/>
            <a:ext cx="2992679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Regresión lineal de rating? de número de votos?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Regresión logística de rating llevado a [0, 1]?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Regresión ordinal?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Modelo dirichlet multinomial?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Inverse logit + regresión lineal con ratings?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model con pytorch?</a:t>
            </a:r>
            <a:endParaRPr/>
          </a:p>
        </p:txBody>
      </p:sp>
      <p:sp>
        <p:nvSpPr>
          <p:cNvPr id="264" name="Google Shape;26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framing: ideas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box modelling vs empaquetado</a:t>
            </a:r>
            <a:endParaRPr/>
          </a:p>
        </p:txBody>
      </p:sp>
      <p:sp>
        <p:nvSpPr>
          <p:cNvPr id="270" name="Google Shape;27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White box modelling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Mayor control de que ocurre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Mayor capacidad de adaptar el modelo a la </a:t>
            </a:r>
            <a:r>
              <a:rPr lang="en"/>
              <a:t>problemática</a:t>
            </a:r>
            <a:r>
              <a:rPr lang="en"/>
              <a:t> puntual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Requiere mayor conocimiento técnico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Probabilidad elevada de errores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Más</a:t>
            </a:r>
            <a:r>
              <a:rPr lang="en"/>
              <a:t> </a:t>
            </a:r>
            <a:r>
              <a:rPr lang="en"/>
              <a:t>difícil</a:t>
            </a:r>
            <a:r>
              <a:rPr lang="en"/>
              <a:t> de estimar tiempos para las tareas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Modelos empaquetados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Solo podemos controlar lo que el paquete nos permite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 código testeado y que sabemos que funciona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Esto disminuye mucho los riesgos y tiempos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Distribución de ratings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Recordemos que podría no ser el mejor problem framing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Pero tampoco teníamos un proxy mejor de éxito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Distribución de rating quiere decir </a:t>
            </a:r>
            <a:r>
              <a:rPr i="1" lang="en"/>
              <a:t>P(rating = X | features pelicula)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 alguna aproximación a eso como P(x</a:t>
            </a:r>
            <a:r>
              <a:rPr baseline="-25000" lang="en"/>
              <a:t>1</a:t>
            </a:r>
            <a:r>
              <a:rPr lang="en"/>
              <a:t> ≤ rating &lt; x</a:t>
            </a:r>
            <a:r>
              <a:rPr baseline="-25000" lang="en"/>
              <a:t>2</a:t>
            </a:r>
            <a:r>
              <a:rPr lang="en"/>
              <a:t> | features pelicula)</a:t>
            </a:r>
            <a:endParaRPr/>
          </a:p>
        </p:txBody>
      </p:sp>
      <p:sp>
        <p:nvSpPr>
          <p:cNvPr id="281" name="Google Shape;28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Distribución de rating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Una forma es modelarlo de forma bayesiana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Voto</a:t>
            </a:r>
            <a:r>
              <a:rPr baseline="-25000" lang="en"/>
              <a:t>i</a:t>
            </a:r>
            <a:r>
              <a:rPr lang="en"/>
              <a:t> | movie</a:t>
            </a:r>
            <a:r>
              <a:rPr baseline="-25000" lang="en"/>
              <a:t>j</a:t>
            </a:r>
            <a:r>
              <a:rPr lang="en"/>
              <a:t> ~ Multinomial(movie</a:t>
            </a:r>
            <a:r>
              <a:rPr baseline="-25000" lang="en"/>
              <a:t>j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Σ </a:t>
            </a:r>
            <a:r>
              <a:rPr lang="en" sz="1100"/>
              <a:t>voto</a:t>
            </a:r>
            <a:r>
              <a:rPr baseline="-25000" lang="en" sz="1100"/>
              <a:t>i </a:t>
            </a:r>
            <a:r>
              <a:rPr lang="en" sz="1100"/>
              <a:t> </a:t>
            </a:r>
            <a:r>
              <a:rPr lang="en"/>
              <a:t>/ num_votes </a:t>
            </a:r>
            <a:r>
              <a:rPr i="1" lang="en"/>
              <a:t>tiene que dar</a:t>
            </a:r>
            <a:r>
              <a:rPr lang="en"/>
              <a:t> averageRating</a:t>
            </a:r>
            <a:r>
              <a:rPr baseline="-25000" lang="en"/>
              <a:t>j</a:t>
            </a:r>
            <a:endParaRPr baseline="-250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700"/>
              <a:t>👆</a:t>
            </a:r>
            <a:r>
              <a:rPr lang="en" sz="1200"/>
              <a:t>esto podemos traducirlo a la loss function</a:t>
            </a:r>
            <a:br>
              <a:rPr baseline="-25000"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esto se puede usar cualquier framework bayesiano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 python PyMC3 o PyTorch</a:t>
            </a:r>
            <a:br>
              <a:rPr lang="en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Va a capturar de forma natural que las películas con menos votos van a tener mayor varianza</a:t>
            </a:r>
            <a:endParaRPr sz="14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Menos propenso a overfitting</a:t>
            </a:r>
            <a:br>
              <a:rPr lang="en"/>
            </a:b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Contra</a:t>
            </a:r>
            <a:r>
              <a:rPr lang="en"/>
              <a:t>: Requiere hacer el modelo white box</a:t>
            </a:r>
            <a:endParaRPr/>
          </a:p>
        </p:txBody>
      </p:sp>
      <p:sp>
        <p:nvSpPr>
          <p:cNvPr id="287" name="Google Shape;28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Distribución de rating bayesiana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Distribución de rating con muchos modelos</a:t>
            </a:r>
            <a:endParaRPr/>
          </a:p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Hasta ahora trabajamos con un modelo binario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Positivos: cuando el rating &gt; 7.5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Negativos: el resto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Hacerlo multiclass?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Implicaría discretizar el rating y tratarlo como muchas clases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Perdemos la información de que esas clases salieron con cortes a la misma variable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2940"/>
          <a:stretch/>
        </p:blipFill>
        <p:spPr>
          <a:xfrm>
            <a:off x="2615850" y="1152475"/>
            <a:ext cx="3986751" cy="37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Distribución de rating con muchos modelos: </a:t>
            </a:r>
            <a:r>
              <a:rPr lang="en" sz="2300"/>
              <a:t>(pizarron)</a:t>
            </a:r>
            <a:endParaRPr sz="2300"/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Podemos definir </a:t>
            </a:r>
            <a:r>
              <a:rPr i="1" lang="en"/>
              <a:t>n</a:t>
            </a:r>
            <a:r>
              <a:rPr lang="en"/>
              <a:t> thresholds, </a:t>
            </a:r>
            <a:r>
              <a:rPr i="1" lang="en"/>
              <a:t>T</a:t>
            </a:r>
            <a:r>
              <a:rPr baseline="-25000" i="1" lang="en"/>
              <a:t>1</a:t>
            </a:r>
            <a:r>
              <a:rPr i="1" lang="en"/>
              <a:t>,...,T</a:t>
            </a:r>
            <a:r>
              <a:rPr baseline="-25000" i="1" lang="en"/>
              <a:t>n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Luego definir </a:t>
            </a:r>
            <a:r>
              <a:rPr i="1" lang="en"/>
              <a:t>n </a:t>
            </a:r>
            <a:r>
              <a:rPr lang="en"/>
              <a:t>problemas supervisados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Positivos: </a:t>
            </a:r>
            <a:r>
              <a:rPr i="1" lang="en"/>
              <a:t>rating &gt; T</a:t>
            </a:r>
            <a:r>
              <a:rPr baseline="-25000" i="1" lang="en"/>
              <a:t>i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Negativos: el resto</a:t>
            </a:r>
            <a:endParaRPr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on: prueba de concepto de rating distribution!</a:t>
            </a:r>
            <a:endParaRPr/>
          </a:p>
        </p:txBody>
      </p:sp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750" y="1171925"/>
            <a:ext cx="4827367" cy="33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Incorporando el elenco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/>
          <p:nvPr>
            <p:ph idx="1" type="body"/>
          </p:nvPr>
        </p:nvSpPr>
        <p:spPr>
          <a:xfrm>
            <a:off x="311700" y="1152475"/>
            <a:ext cx="4365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/>
              <a:t>Es útil para predecir </a:t>
            </a:r>
            <a:br>
              <a:rPr lang="en" sz="2300"/>
            </a:br>
            <a:r>
              <a:rPr lang="en" sz="2300"/>
              <a:t>el rating de </a:t>
            </a:r>
            <a:r>
              <a:rPr lang="en" sz="2300"/>
              <a:t>Footloose</a:t>
            </a:r>
            <a:br>
              <a:rPr lang="en" sz="2300"/>
            </a:br>
            <a:r>
              <a:rPr lang="en" sz="2300"/>
              <a:t>saber que está Kevin Bacon?</a:t>
            </a:r>
            <a:endParaRPr sz="2300"/>
          </a:p>
        </p:txBody>
      </p:sp>
      <p:sp>
        <p:nvSpPr>
          <p:cNvPr id="317" name="Google Shape;31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Incorporando al elenco</a:t>
            </a:r>
            <a:endParaRPr/>
          </a:p>
        </p:txBody>
      </p:sp>
      <p:pic>
        <p:nvPicPr>
          <p:cNvPr id="318" name="Google Shape;3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700" y="1170125"/>
            <a:ext cx="4161900" cy="377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decision making!</a:t>
            </a:r>
            <a:endParaRPr/>
          </a:p>
        </p:txBody>
      </p:sp>
      <p:sp>
        <p:nvSpPr>
          <p:cNvPr id="324" name="Google Shape;32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Hipótesis: el elenco tiene poder predictivo sobre rating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Experimento: ?</a:t>
            </a:r>
            <a:endParaRPr/>
          </a:p>
        </p:txBody>
      </p:sp>
      <p:pic>
        <p:nvPicPr>
          <p:cNvPr id="325" name="Google Shape;3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951" y="1642550"/>
            <a:ext cx="4863173" cy="33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One Hot encoding</a:t>
            </a:r>
            <a:br>
              <a:rPr lang="en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A través de features</a:t>
            </a:r>
            <a:br>
              <a:rPr lang="en" sz="2500"/>
            </a:b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Usando embeddings</a:t>
            </a:r>
            <a:endParaRPr sz="2500"/>
          </a:p>
        </p:txBody>
      </p:sp>
      <p:sp>
        <p:nvSpPr>
          <p:cNvPr id="331" name="Google Shape;33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Alternativas para incorporarlo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</a:t>
            </a:r>
            <a:endParaRPr/>
          </a:p>
        </p:txBody>
      </p:sp>
      <p:sp>
        <p:nvSpPr>
          <p:cNvPr id="337" name="Google Shape;33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63" y="1690750"/>
            <a:ext cx="8341076" cy="23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Espacio gigante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 pasa cuando aparece un valor que nunca vimos?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puede pasar?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 distancias en ese espacio no significan nada</a:t>
            </a:r>
            <a:endParaRPr/>
          </a:p>
        </p:txBody>
      </p:sp>
      <p:sp>
        <p:nvSpPr>
          <p:cNvPr id="344" name="Google Shape;34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cada género cinematográfico calcular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Cantidad rating promedio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Cantidad promedio de votos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Otros </a:t>
            </a:r>
            <a:r>
              <a:rPr lang="en"/>
              <a:t>resúmenes</a:t>
            </a:r>
            <a:r>
              <a:rPr lang="en"/>
              <a:t> de distribución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Necesitamos alguna estrategia para completar los casos poco frecuentes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Si lo hacemos para actores, hay muchos actores que tienen una sola película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Algunas estrategias pueden a impactar negativamente la performance de algunos algoritmos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Ejemplo, usar -1 para cantidad promedio de votos y luego usar regresión logística</a:t>
            </a:r>
            <a:endParaRPr/>
          </a:p>
        </p:txBody>
      </p:sp>
      <p:sp>
        <p:nvSpPr>
          <p:cNvPr id="350" name="Google Shape;35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based representation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on: A través de features!</a:t>
            </a:r>
            <a:endParaRPr/>
          </a:p>
        </p:txBody>
      </p:sp>
      <p:sp>
        <p:nvSpPr>
          <p:cNvPr id="356" name="Google Shape;35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802" y="1152475"/>
            <a:ext cx="5145777" cy="353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Evaluacion de la clase pasada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Marcar todas las que correspondan. La capacidad de una red neuronal es mas grande si. Number of responses: 45 / 93 correct responses."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6400"/>
            <a:ext cx="4398725" cy="208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A la hora de elegir un modelo, tenemos que elegir aquel de mayor capacidad que corra en nuestra computadora.. Number of responses: 89 / 93 correct responses."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250" y="1734700"/>
            <a:ext cx="3838262" cy="19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través de embeddings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Hasta ahora vimos siempre escenarios donde contamos con x</a:t>
            </a:r>
            <a:r>
              <a:rPr baseline="-25000" lang="en"/>
              <a:t>i</a:t>
            </a:r>
            <a:r>
              <a:rPr lang="en"/>
              <a:t> → y</a:t>
            </a:r>
            <a:r>
              <a:rPr baseline="-25000" lang="en"/>
              <a:t>i</a:t>
            </a:r>
            <a:r>
              <a:rPr lang="en"/>
              <a:t>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Aprendizaje no supervisado busca encontrar patrones mirando únicamente x</a:t>
            </a:r>
            <a:r>
              <a:rPr baseline="-25000" lang="en"/>
              <a:t>i</a:t>
            </a:r>
            <a:br>
              <a:rPr baseline="-25000"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Especialmente útil cuando tenemos </a:t>
            </a:r>
            <a:r>
              <a:rPr b="1" lang="en"/>
              <a:t>muchos </a:t>
            </a:r>
            <a:r>
              <a:rPr lang="en"/>
              <a:t>x</a:t>
            </a:r>
            <a:r>
              <a:rPr baseline="-25000" lang="en"/>
              <a:t>i</a:t>
            </a:r>
            <a:r>
              <a:rPr lang="en"/>
              <a:t> sin y</a:t>
            </a:r>
            <a:r>
              <a:rPr baseline="-25000" lang="en"/>
              <a:t>i</a:t>
            </a:r>
            <a:br>
              <a:rPr baseline="-25000"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Típicamente</a:t>
            </a:r>
            <a:r>
              <a:rPr lang="en"/>
              <a:t> incluye 2 familias de técnicas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Reducción de la dimensionalidad</a:t>
            </a:r>
            <a:endParaRPr/>
          </a:p>
        </p:txBody>
      </p:sp>
      <p:sp>
        <p:nvSpPr>
          <p:cNvPr id="368" name="Google Shape;36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no supervisado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no supervisado: clustering</a:t>
            </a:r>
            <a:endParaRPr/>
          </a:p>
        </p:txBody>
      </p:sp>
      <p:pic>
        <p:nvPicPr>
          <p:cNvPr id="374" name="Google Shape;3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522825"/>
            <a:ext cx="66675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380" name="Google Shape;380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156" y="1152475"/>
            <a:ext cx="5291571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supervision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 una nueva “corriente” de aprendizaje no supervisado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idea es encontrar una tarea de pretexto en datos no anotados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Utilizar esa tarea de pretexto para aprender estructura en los datos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 ejemplo, predecir la próxima palabra en un texto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Eso convierte al problema en uno de </a:t>
            </a:r>
            <a:r>
              <a:rPr lang="en"/>
              <a:t>clasificación</a:t>
            </a:r>
            <a:r>
              <a:rPr lang="en"/>
              <a:t> multi clase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Word2Vec: un gran camarada</a:t>
            </a:r>
            <a:endParaRPr/>
          </a:p>
        </p:txBody>
      </p:sp>
      <p:sp>
        <p:nvSpPr>
          <p:cNvPr id="393" name="Google Shape;393;p67"/>
          <p:cNvSpPr txBox="1"/>
          <p:nvPr>
            <p:ph idx="1" type="body"/>
          </p:nvPr>
        </p:nvSpPr>
        <p:spPr>
          <a:xfrm>
            <a:off x="311700" y="1152475"/>
            <a:ext cx="842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Busca aprender una representación de las palabras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eso formula la tarea supervisada de predecir </a:t>
            </a:r>
            <a:br>
              <a:rPr lang="en"/>
            </a:br>
            <a:r>
              <a:rPr lang="en"/>
              <a:t>la palabra del centro de un recorte de una oración (cbow)</a:t>
            </a:r>
            <a:endParaRPr/>
          </a:p>
        </p:txBody>
      </p:sp>
      <p:pic>
        <p:nvPicPr>
          <p:cNvPr id="394" name="Google Shape;39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850" y="2741525"/>
            <a:ext cx="5722950" cy="19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/>
          <p:nvPr>
            <p:ph idx="1" type="body"/>
          </p:nvPr>
        </p:nvSpPr>
        <p:spPr>
          <a:xfrm>
            <a:off x="311700" y="1152475"/>
            <a:ext cx="842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Word2Vec: parámetros</a:t>
            </a:r>
            <a:endParaRPr/>
          </a:p>
        </p:txBody>
      </p:sp>
      <p:pic>
        <p:nvPicPr>
          <p:cNvPr id="401" name="Google Shape;4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29" y="1559700"/>
            <a:ext cx="5130925" cy="282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8"/>
          <p:cNvSpPr txBox="1"/>
          <p:nvPr/>
        </p:nvSpPr>
        <p:spPr>
          <a:xfrm>
            <a:off x="4130675" y="4661775"/>
            <a:ext cx="49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Tomado de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acá</a:t>
            </a:r>
            <a:r>
              <a:rPr lang="en"/>
              <a:t> (muy recomendado!)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 txBox="1"/>
          <p:nvPr>
            <p:ph idx="1" type="body"/>
          </p:nvPr>
        </p:nvSpPr>
        <p:spPr>
          <a:xfrm>
            <a:off x="311700" y="1152475"/>
            <a:ext cx="842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Word2Vec: parámetros</a:t>
            </a:r>
            <a:endParaRPr/>
          </a:p>
        </p:txBody>
      </p:sp>
      <p:pic>
        <p:nvPicPr>
          <p:cNvPr id="409" name="Google Shape;4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29" y="1559700"/>
            <a:ext cx="5130925" cy="2822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9"/>
          <p:cNvSpPr txBox="1"/>
          <p:nvPr/>
        </p:nvSpPr>
        <p:spPr>
          <a:xfrm>
            <a:off x="4130675" y="4661775"/>
            <a:ext cx="49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Tomado de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acá</a:t>
            </a:r>
            <a:r>
              <a:rPr lang="en" sz="1100"/>
              <a:t> (muy recomendado!)</a:t>
            </a:r>
            <a:endParaRPr sz="1100"/>
          </a:p>
        </p:txBody>
      </p:sp>
      <p:pic>
        <p:nvPicPr>
          <p:cNvPr id="411" name="Google Shape;41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025" y="1834700"/>
            <a:ext cx="3246274" cy="9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9"/>
          <p:cNvSpPr txBox="1"/>
          <p:nvPr/>
        </p:nvSpPr>
        <p:spPr>
          <a:xfrm>
            <a:off x="5630375" y="3239400"/>
            <a:ext cx="3316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Nota</a:t>
            </a:r>
            <a:r>
              <a:rPr lang="en"/>
              <a:t>: en la práctica no se usa softmax porque es muy lento!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0"/>
          <p:cNvSpPr txBox="1"/>
          <p:nvPr>
            <p:ph idx="1" type="body"/>
          </p:nvPr>
        </p:nvSpPr>
        <p:spPr>
          <a:xfrm>
            <a:off x="311700" y="1152475"/>
            <a:ext cx="842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 lugar de predecir la palabra correcta, cambiamos la tarea un poquito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tarea consiste en distinguir una palabra que va en el contexto de otra elegida al azar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oracion:                        el gato se sentó a tomar sol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palabra del centro:       sentó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palabra de contexto:    gato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palabra al azar:            chimenea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Word2Vec: Noise Contrast Estimation</a:t>
            </a:r>
            <a:endParaRPr/>
          </a:p>
        </p:txBody>
      </p:sp>
      <p:sp>
        <p:nvSpPr>
          <p:cNvPr id="419" name="Google Shape;419;p70"/>
          <p:cNvSpPr txBox="1"/>
          <p:nvPr/>
        </p:nvSpPr>
        <p:spPr>
          <a:xfrm>
            <a:off x="4130675" y="4661775"/>
            <a:ext cx="49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Tomado de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acá</a:t>
            </a:r>
            <a:r>
              <a:rPr lang="en" sz="1100"/>
              <a:t> (muy recomendado!)</a:t>
            </a:r>
            <a:endParaRPr sz="11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idx="1" type="body"/>
          </p:nvPr>
        </p:nvSpPr>
        <p:spPr>
          <a:xfrm>
            <a:off x="311700" y="1152475"/>
            <a:ext cx="842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 </a:t>
            </a:r>
            <a:r>
              <a:rPr i="1" lang="en"/>
              <a:t>d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d=1 si los datos son reales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d=0 si los datos son al azar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Luego queremos minimizar esta loss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Word2Vec: Noise Contrast Estimation</a:t>
            </a:r>
            <a:endParaRPr/>
          </a:p>
        </p:txBody>
      </p:sp>
      <p:sp>
        <p:nvSpPr>
          <p:cNvPr id="426" name="Google Shape;426;p71"/>
          <p:cNvSpPr txBox="1"/>
          <p:nvPr/>
        </p:nvSpPr>
        <p:spPr>
          <a:xfrm>
            <a:off x="4130675" y="4661775"/>
            <a:ext cx="4936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Tomado de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acá</a:t>
            </a:r>
            <a:r>
              <a:rPr lang="en" sz="1100"/>
              <a:t> (muy recomendado!)</a:t>
            </a:r>
            <a:endParaRPr sz="1100"/>
          </a:p>
        </p:txBody>
      </p:sp>
      <p:pic>
        <p:nvPicPr>
          <p:cNvPr id="427" name="Google Shape;42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425" y="1152475"/>
            <a:ext cx="4984900" cy="10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162" y="3140552"/>
            <a:ext cx="7119676" cy="9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Evaluacion de la clase pasada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Podemos darnos cuenta que estamos haciendo overfitting si. Number of responses: 67 / 93 correct responses."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6608"/>
            <a:ext cx="4260300" cy="2023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Marcar las opciones que correspondan a un hyper parametro. Number of responses: 57 / 93 correct responses."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975" y="1922050"/>
            <a:ext cx="4038324" cy="19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Son floats sin sentido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Pero vectores similares necesariamente ocurren en contextos similares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 como es la optimización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72"/>
          <p:cNvPicPr preferRelativeResize="0"/>
          <p:nvPr/>
        </p:nvPicPr>
        <p:blipFill rotWithShape="1">
          <a:blip r:embed="rId3">
            <a:alphaModFix/>
          </a:blip>
          <a:srcRect b="33943" l="11777" r="0" t="35513"/>
          <a:stretch/>
        </p:blipFill>
        <p:spPr>
          <a:xfrm>
            <a:off x="589025" y="2230400"/>
            <a:ext cx="7334825" cy="23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se ven los vectores?</a:t>
            </a:r>
            <a:endParaRPr/>
          </a:p>
        </p:txBody>
      </p:sp>
      <p:pic>
        <p:nvPicPr>
          <p:cNvPr id="436" name="Google Shape;43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875" y="2468625"/>
            <a:ext cx="3575427" cy="18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aplicado tareas que no son de NLP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</a:t>
            </a:r>
            <a:r>
              <a:rPr lang="en" sz="1600"/>
              <a:t>(Natural Language Processing)</a:t>
            </a:r>
            <a:endParaRPr sz="1600"/>
          </a:p>
        </p:txBody>
      </p:sp>
      <p:sp>
        <p:nvSpPr>
          <p:cNvPr id="442" name="Google Shape;442;p73"/>
          <p:cNvSpPr txBox="1"/>
          <p:nvPr>
            <p:ph idx="1" type="body"/>
          </p:nvPr>
        </p:nvSpPr>
        <p:spPr>
          <a:xfrm>
            <a:off x="311700" y="1319375"/>
            <a:ext cx="8520600" cy="3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Qué hace Word2Vec?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Toma contextos sin orden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 trata de predecir un elemento del contexto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 pasa si esos contextos 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Tickets de supermercado?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Sesiones de navegación de usuarios?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Elenco de película?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on: Calculando crew embeddings!</a:t>
            </a:r>
            <a:endParaRPr/>
          </a:p>
        </p:txBody>
      </p:sp>
      <p:sp>
        <p:nvSpPr>
          <p:cNvPr id="448" name="Google Shape;448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025" y="1152475"/>
            <a:ext cx="4895914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Features vs Embedding</a:t>
            </a:r>
            <a:br>
              <a:rPr lang="en"/>
            </a:br>
            <a:r>
              <a:rPr lang="en" sz="1600"/>
              <a:t>¿Cómo se comparan?</a:t>
            </a:r>
            <a:endParaRPr sz="1600"/>
          </a:p>
        </p:txBody>
      </p:sp>
      <p:sp>
        <p:nvSpPr>
          <p:cNvPr id="455" name="Google Shape;455;p75"/>
          <p:cNvSpPr txBox="1"/>
          <p:nvPr>
            <p:ph idx="1" type="body"/>
          </p:nvPr>
        </p:nvSpPr>
        <p:spPr>
          <a:xfrm>
            <a:off x="311700" y="1350300"/>
            <a:ext cx="85206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Hot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 representación carece de información más allá de que cada vector es distinto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norm([0,1,0] - [1,0,0]) = </a:t>
            </a:r>
            <a:r>
              <a:rPr lang="en"/>
              <a:t>norm([0,1,0] - [0,0,1])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 tamaño del vector depende de la cantidad de valores que toma la va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extraction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Tiene la información que calculemos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Puede llegar a ser necesario algún valor de fallback cuando el categórico tiene pocos datos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Algunos defaults pueden a impactar negativamente la performance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Tiene la información que el proceso de optimización previo codifique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Puede llegar a ser necesario algún valor de fallback cuando el categórico tiene pocos datos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Explorando el espacio de embeddings de actores</a:t>
            </a:r>
            <a:endParaRPr/>
          </a:p>
        </p:txBody>
      </p:sp>
      <p:pic>
        <p:nvPicPr>
          <p:cNvPr id="461" name="Google Shape;46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175" y="1174700"/>
            <a:ext cx="3961553" cy="167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25" y="1167100"/>
            <a:ext cx="3961551" cy="168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113" y="3167164"/>
            <a:ext cx="4364978" cy="174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300" y="3136713"/>
            <a:ext cx="4320151" cy="18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on: Explorando el espacio de embeddings</a:t>
            </a:r>
            <a:endParaRPr/>
          </a:p>
        </p:txBody>
      </p:sp>
      <p:sp>
        <p:nvSpPr>
          <p:cNvPr id="470" name="Google Shape;470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99" y="1195700"/>
            <a:ext cx="5254252" cy="365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Guía de ejercicios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Evaluación de la clase pasada</a:t>
            </a:r>
            <a:endParaRPr/>
          </a:p>
        </p:txBody>
      </p:sp>
      <p:pic>
        <p:nvPicPr>
          <p:cNvPr descr="Forms response chart. Question title: Utilizar Auto ML garantiza que vamos a encontrar siempre el mejor modelo para un problema. Number of responses: 86 / 93 correct responses."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650" y="1576275"/>
            <a:ext cx="5218150" cy="247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 no trivial</a:t>
            </a:r>
            <a:endParaRPr/>
          </a:p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 un concepto subjetivo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Busca llevar propiedades del </a:t>
            </a:r>
            <a:r>
              <a:rPr lang="en"/>
              <a:t>fenómeno</a:t>
            </a:r>
            <a:r>
              <a:rPr lang="en"/>
              <a:t> puntual al modelo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Suele llevar a que el código no sea utilizar un paquete out-of-the-box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Tokenización especial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White box modelling (bayesiano, usualmente deep learning)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Combinación de técnicas</a:t>
            </a:r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modelado no trivial?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